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AFBA9-71A4-416B-95B3-2CF3B4866D9F}" type="datetimeFigureOut">
              <a:rPr lang="ru-RU" smtClean="0"/>
              <a:t>14.06.2025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F5C3B-BDC1-4DAE-A039-9E0C050F77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334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A2D1-C94E-4FD8-A92C-AA97BF32C469}" type="datetime1">
              <a:rPr lang="ru-RU" smtClean="0"/>
              <a:t>14.06.2025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863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19A8-CA9F-47EF-8B19-993309117CF5}" type="datetime1">
              <a:rPr lang="ru-RU" smtClean="0"/>
              <a:t>14.06.2025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95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10EF6-1423-4171-8644-F2B7B93F5170}" type="datetime1">
              <a:rPr lang="ru-RU" smtClean="0"/>
              <a:t>14.06.2025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776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38CA4-5E4C-47CC-877E-D5089F2366C6}" type="datetime1">
              <a:rPr lang="ru-RU" smtClean="0"/>
              <a:t>14.06.2025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3115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FD35-FB45-4351-96F5-55F1EC2772BD}" type="datetime1">
              <a:rPr lang="ru-RU" smtClean="0"/>
              <a:t>14.06.2025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546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107E1-5BA9-4153-ACB5-306050E2C2FC}" type="datetime1">
              <a:rPr lang="ru-RU" smtClean="0"/>
              <a:t>14.06.2025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4437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09CEF-DB18-48D7-90E7-62F682676A29}" type="datetime1">
              <a:rPr lang="ru-RU" smtClean="0"/>
              <a:t>14.06.2025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10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26070-3EC4-4267-8D43-0D30E386BE65}" type="datetime1">
              <a:rPr lang="ru-RU" smtClean="0"/>
              <a:t>14.06.2025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3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4219-B427-4FDA-867C-623D75357798}" type="datetime1">
              <a:rPr lang="ru-RU" smtClean="0"/>
              <a:t>14.06.2025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7596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7639C-95EF-4D41-BB0B-FB9D3F95CE94}" type="datetime1">
              <a:rPr lang="ru-RU" smtClean="0"/>
              <a:t>14.06.2025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794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48E7B-6D89-4411-8A20-1E056CDA0EBB}" type="datetime1">
              <a:rPr lang="ru-RU" smtClean="0"/>
              <a:t>14.06.2025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78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4A891-074E-4D02-8FDD-06CEE7D47F27}" type="datetime1">
              <a:rPr lang="ru-RU" smtClean="0"/>
              <a:t>14.06.2025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7825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7FE4-4955-431C-A8C7-6A6CF4A7653E}" type="datetime1">
              <a:rPr lang="ru-RU" smtClean="0"/>
              <a:t>14.06.2025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4593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EDB7-23AF-4863-A300-0C9EBBFB2217}" type="datetime1">
              <a:rPr lang="ru-RU" smtClean="0"/>
              <a:t>14.06.2025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592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48998-51A0-44BF-B67F-8885EBD2AF5C}" type="datetime1">
              <a:rPr lang="ru-RU" smtClean="0"/>
              <a:t>14.06.2025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45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C5A97-C1CE-40B6-BD7A-FAAF5F41AE01}" type="datetime1">
              <a:rPr lang="ru-RU" smtClean="0"/>
              <a:t>14.06.2025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145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DD028-7BFB-4BFD-AC17-8085C65AD7F8}" type="datetime1">
              <a:rPr lang="ru-RU" smtClean="0"/>
              <a:t>14.06.2025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68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97FC0-9FA0-462C-ABBD-3B99633F1034}" type="datetime1">
              <a:rPr lang="ru-RU" smtClean="0"/>
              <a:t>14.06.2025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02FF6-E9F8-4DB3-A0C9-EA3DB7F4A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130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microsoft.com/office/2007/relationships/hdphoto" Target="../media/hdphoto4.wdp"/><Relationship Id="rId12" Type="http://schemas.openxmlformats.org/officeDocument/2006/relationships/image" Target="../media/image11.png"/><Relationship Id="rId2" Type="http://schemas.openxmlformats.org/officeDocument/2006/relationships/image" Target="../media/image5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microsoft.com/office/2007/relationships/hdphoto" Target="../media/hdphoto7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5.wdp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 anchor="ctr">
            <a:normAutofit/>
          </a:bodyPr>
          <a:lstStyle/>
          <a:p>
            <a:r>
              <a:rPr lang="ru-RU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Ігровий</a:t>
            </a:r>
            <a:r>
              <a:rPr lang="ru-RU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програмний</a:t>
            </a:r>
            <a:r>
              <a:rPr lang="ru-RU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застосунок</a:t>
            </a:r>
            <a:r>
              <a:rPr lang="ru-RU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</a:t>
            </a:r>
            <a:r>
              <a:rPr lang="ru-RU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жанрі</a:t>
            </a:r>
            <a:r>
              <a:rPr lang="ru-RU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Open-World RPG «Northpoint»</a:t>
            </a: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pPr algn="l"/>
            <a:r>
              <a:rPr lang="ru-RU" dirty="0" err="1" smtClean="0"/>
              <a:t>Виконав</a:t>
            </a:r>
            <a:r>
              <a:rPr lang="ru-RU" dirty="0" smtClean="0"/>
              <a:t>: ст. гр. ПЗП</a:t>
            </a:r>
            <a:r>
              <a:rPr lang="uk-UA" dirty="0" smtClean="0"/>
              <a:t>І-21-11 Ракітін Владислав</a:t>
            </a:r>
          </a:p>
          <a:p>
            <a:pPr algn="l"/>
            <a:r>
              <a:rPr lang="uk-UA" dirty="0" smtClean="0"/>
              <a:t>Керівник: доц. каф. ПІ </a:t>
            </a:r>
            <a:r>
              <a:rPr lang="uk-UA" dirty="0" err="1" smtClean="0"/>
              <a:t>Калиниченко</a:t>
            </a:r>
            <a:r>
              <a:rPr lang="uk-UA" dirty="0" smtClean="0"/>
              <a:t> Ольга Вікторівна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1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8182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Формула покращення рівня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994045" y="4922981"/>
                <a:ext cx="8193260" cy="106218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uk-UA" i="1">
                        <a:effectLst/>
                        <a:latin typeface="Cambria Math" panose="02040503050406030204" pitchFamily="18" charset="0"/>
                      </a:rPr>
                      <m:t>𝑙𝑒𝑣𝑒𝑙</m:t>
                    </m:r>
                  </m:oMath>
                </a14:m>
                <a:r>
                  <a:rPr lang="uk-UA" dirty="0">
                    <a:effectLst/>
                  </a:rPr>
                  <a:t> – відповідає поточному і наступному рівню розвитку гравця;</a:t>
                </a:r>
                <a:endParaRPr lang="ru-RU" dirty="0"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uk-UA" i="1">
                        <a:effectLst/>
                        <a:latin typeface="Cambria Math" panose="02040503050406030204" pitchFamily="18" charset="0"/>
                      </a:rPr>
                      <m:t>𝑝𝑡𝑠</m:t>
                    </m:r>
                  </m:oMath>
                </a14:m>
                <a:r>
                  <a:rPr lang="uk-UA" dirty="0">
                    <a:effectLst/>
                  </a:rPr>
                  <a:t> – позначає необхідну кількість </a:t>
                </a:r>
                <a:r>
                  <a:rPr lang="uk-UA" dirty="0" err="1">
                    <a:effectLst/>
                  </a:rPr>
                  <a:t>очків</a:t>
                </a:r>
                <a:r>
                  <a:rPr lang="uk-UA" dirty="0">
                    <a:effectLst/>
                  </a:rPr>
                  <a:t> навички</a:t>
                </a:r>
                <a:r>
                  <a:rPr lang="uk-UA" dirty="0" smtClean="0">
                    <a:effectLst/>
                  </a:rPr>
                  <a:t>.</a:t>
                </a:r>
                <a:endParaRPr lang="ru-RU" dirty="0">
                  <a:effectLst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94045" y="4922981"/>
                <a:ext cx="8193260" cy="1062182"/>
              </a:xfrm>
              <a:blipFill>
                <a:blip r:embed="rId2"/>
                <a:stretch>
                  <a:fillRect l="-670" t="-1149" r="-3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3754362" y="2968363"/>
                <a:ext cx="4672626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40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ru-RU" sz="2400" i="0">
                          <a:latin typeface="Cambria Math" panose="02040503050406030204" pitchFamily="18" charset="0"/>
                        </a:rPr>
                        <m:t>evel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endChr m:val="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𝑙𝑒𝑣𝑒𝑙</m:t>
                                  </m:r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−1)−1</m:t>
                                  </m:r>
                                </m:e>
                              </m:d>
                            </m:num>
                            <m:den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1.8</m:t>
                              </m:r>
                            </m:den>
                          </m:f>
                        </m:e>
                      </m:d>
                      <m:r>
                        <a:rPr lang="ru-RU" sz="2400" i="1">
                          <a:latin typeface="Cambria Math" panose="02040503050406030204" pitchFamily="18" charset="0"/>
                        </a:rPr>
                        <m:t>𝑝𝑡𝑠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362" y="2968363"/>
                <a:ext cx="4672626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10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93987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609600"/>
            <a:ext cx="8026401" cy="1326321"/>
          </a:xfrm>
        </p:spPr>
        <p:txBody>
          <a:bodyPr/>
          <a:lstStyle/>
          <a:p>
            <a:r>
              <a:rPr lang="uk-UA" dirty="0" smtClean="0"/>
              <a:t>Розробка інтерфейсу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24946" y="5811098"/>
            <a:ext cx="6567054" cy="104690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uk-UA" sz="3000" dirty="0" smtClean="0"/>
              <a:t>Дизайн </a:t>
            </a:r>
            <a:r>
              <a:rPr lang="uk-UA" sz="3000" dirty="0" err="1" smtClean="0"/>
              <a:t>віджета</a:t>
            </a:r>
            <a:r>
              <a:rPr lang="uk-UA" sz="3000" dirty="0" smtClean="0"/>
              <a:t> гравця</a:t>
            </a:r>
            <a:endParaRPr lang="ru-RU" sz="3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208" y="1935921"/>
            <a:ext cx="7628842" cy="3875177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11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6806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34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604655"/>
          </a:xfrm>
        </p:spPr>
        <p:txBody>
          <a:bodyPr/>
          <a:lstStyle/>
          <a:p>
            <a:r>
              <a:rPr lang="uk-UA" dirty="0" smtClean="0"/>
              <a:t>Розробка ігрового рівня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Объект 2"/>
              <p:cNvSpPr txBox="1">
                <a:spLocks/>
              </p:cNvSpPr>
              <p:nvPr/>
            </p:nvSpPr>
            <p:spPr>
              <a:xfrm>
                <a:off x="3813608" y="-1"/>
                <a:ext cx="2919700" cy="685800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Directional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Light</m:t>
                    </m:r>
                  </m:oMath>
                </a14:m>
                <a:endParaRPr lang="en-US" b="0" dirty="0" smtClean="0">
                  <a:effectLst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Sun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Light</m:t>
                    </m:r>
                  </m:oMath>
                </a14:m>
                <a:endParaRPr lang="en-US" dirty="0">
                  <a:effectLst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Post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Process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Volume</m:t>
                    </m:r>
                  </m:oMath>
                </a14:m>
                <a:endParaRPr lang="en-US" b="0" dirty="0" smtClean="0">
                  <a:effectLst/>
                </a:endParaRPr>
              </a:p>
              <a:p>
                <a:pPr marL="0" indent="0">
                  <a:buNone/>
                </a:pPr>
                <a:endParaRPr lang="en-US" b="0" dirty="0" smtClean="0">
                  <a:effectLst/>
                </a:endParaRPr>
              </a:p>
            </p:txBody>
          </p:sp>
        </mc:Choice>
        <mc:Fallback>
          <p:sp>
            <p:nvSpPr>
              <p:cNvPr id="7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608" y="-1"/>
                <a:ext cx="2919700" cy="6858000"/>
              </a:xfrm>
              <a:prstGeom prst="rect">
                <a:avLst/>
              </a:prstGeom>
              <a:blipFill>
                <a:blip r:embed="rId3"/>
                <a:stretch>
                  <a:fillRect l="-18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Объект 2"/>
              <p:cNvSpPr txBox="1">
                <a:spLocks/>
              </p:cNvSpPr>
              <p:nvPr/>
            </p:nvSpPr>
            <p:spPr>
              <a:xfrm>
                <a:off x="6733308" y="-1"/>
                <a:ext cx="2919700" cy="685800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srgbClr val="000000">
                          <a:alpha val="48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Sky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Atmosphere</m:t>
                    </m:r>
                  </m:oMath>
                </a14:m>
                <a:endParaRPr lang="en-US" b="0" dirty="0" smtClean="0">
                  <a:effectLst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Volumetric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Cloud</m:t>
                    </m:r>
                  </m:oMath>
                </a14:m>
                <a:endParaRPr lang="en-US" dirty="0">
                  <a:effectLst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Exponential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Height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Fog</m:t>
                    </m:r>
                  </m:oMath>
                </a14:m>
                <a:endParaRPr lang="en-US" b="0" dirty="0" smtClean="0">
                  <a:effectLst/>
                </a:endParaRPr>
              </a:p>
              <a:p>
                <a:pPr marL="0" indent="0">
                  <a:buNone/>
                </a:pPr>
                <a:endParaRPr lang="en-US" dirty="0">
                  <a:effectLst/>
                </a:endParaRPr>
              </a:p>
            </p:txBody>
          </p:sp>
        </mc:Choice>
        <mc:Fallback>
          <p:sp>
            <p:nvSpPr>
              <p:cNvPr id="8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08" y="-1"/>
                <a:ext cx="2919700" cy="6858000"/>
              </a:xfrm>
              <a:prstGeom prst="rect">
                <a:avLst/>
              </a:prstGeom>
              <a:blipFill>
                <a:blip r:embed="rId4"/>
                <a:stretch>
                  <a:fillRect l="-1883" r="-18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12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78249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8255" y="609600"/>
            <a:ext cx="9993746" cy="1326321"/>
          </a:xfrm>
        </p:spPr>
        <p:txBody>
          <a:bodyPr/>
          <a:lstStyle/>
          <a:p>
            <a:r>
              <a:rPr lang="uk-UA" dirty="0" smtClean="0"/>
              <a:t>Кодування Переміщення гравця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4" y="1935921"/>
            <a:ext cx="10353761" cy="3756891"/>
          </a:xfrm>
          <a:prstGeom prst="rect">
            <a:avLst/>
          </a:prstGeo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-1" y="5692812"/>
            <a:ext cx="9125527" cy="1165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uk-UA" sz="3000" dirty="0" smtClean="0"/>
              <a:t>Базова </a:t>
            </a:r>
            <a:r>
              <a:rPr lang="en-US" sz="3000" dirty="0" smtClean="0"/>
              <a:t>Blueprint-</a:t>
            </a:r>
            <a:r>
              <a:rPr lang="uk-UA" sz="3000" dirty="0" smtClean="0"/>
              <a:t>схема руху персонажа гравця</a:t>
            </a:r>
            <a:endParaRPr lang="ru-RU" sz="3000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13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6161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326321"/>
          </a:xfrm>
        </p:spPr>
        <p:txBody>
          <a:bodyPr>
            <a:normAutofit/>
          </a:bodyPr>
          <a:lstStyle/>
          <a:p>
            <a:r>
              <a:rPr lang="uk-UA" dirty="0" smtClean="0"/>
              <a:t>Реалізація </a:t>
            </a:r>
            <a:r>
              <a:rPr lang="ru-RU" dirty="0" smtClean="0"/>
              <a:t>«</a:t>
            </a:r>
            <a:r>
              <a:rPr lang="ru-RU" dirty="0" err="1" smtClean="0"/>
              <a:t>життя</a:t>
            </a:r>
            <a:r>
              <a:rPr lang="ru-RU" dirty="0" smtClean="0"/>
              <a:t>»</a:t>
            </a:r>
            <a:r>
              <a:rPr lang="uk-UA" dirty="0" smtClean="0"/>
              <a:t> ШІ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8" t="1062" r="2258" b="839"/>
          <a:stretch/>
        </p:blipFill>
        <p:spPr bwMode="auto">
          <a:xfrm>
            <a:off x="913794" y="1328056"/>
            <a:ext cx="7380461" cy="55195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8294255" y="1326320"/>
            <a:ext cx="2973301" cy="5531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uk-UA" sz="3000" dirty="0" smtClean="0"/>
              <a:t>Гілка </a:t>
            </a:r>
            <a:r>
              <a:rPr lang="en-US" sz="3000" dirty="0" smtClean="0"/>
              <a:t>BT NPC </a:t>
            </a:r>
            <a:r>
              <a:rPr lang="uk-UA" sz="3000" dirty="0" smtClean="0"/>
              <a:t>у </a:t>
            </a:r>
            <a:r>
              <a:rPr lang="en-US" sz="3000" dirty="0" smtClean="0"/>
              <a:t>Idle-</a:t>
            </a:r>
            <a:r>
              <a:rPr lang="uk-UA" sz="3000" dirty="0" smtClean="0"/>
              <a:t>стані</a:t>
            </a:r>
            <a:endParaRPr lang="ru-RU" sz="3000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14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85415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0" y="5402370"/>
            <a:ext cx="10353761" cy="1455630"/>
          </a:xfrm>
        </p:spPr>
        <p:txBody>
          <a:bodyPr/>
          <a:lstStyle/>
          <a:p>
            <a:r>
              <a:rPr lang="en-US" dirty="0" smtClean="0"/>
              <a:t>Runtime-</a:t>
            </a:r>
            <a:r>
              <a:rPr lang="uk-UA" dirty="0" smtClean="0"/>
              <a:t>Вікно діалогу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71" t="12004" r="2597" b="13292"/>
          <a:stretch/>
        </p:blipFill>
        <p:spPr>
          <a:xfrm>
            <a:off x="451566" y="394336"/>
            <a:ext cx="11278207" cy="5008034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15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3065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88" y="4618"/>
            <a:ext cx="10353761" cy="1455630"/>
          </a:xfrm>
        </p:spPr>
        <p:txBody>
          <a:bodyPr/>
          <a:lstStyle/>
          <a:p>
            <a:r>
              <a:rPr lang="uk-UA" dirty="0" smtClean="0"/>
              <a:t>Бойовий Інтерфейс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/>
          <a:srcRect l="2611" t="11827" r="3000" b="13408"/>
          <a:stretch/>
        </p:blipFill>
        <p:spPr>
          <a:xfrm>
            <a:off x="451268" y="1460248"/>
            <a:ext cx="11278800" cy="5025339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16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849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09600"/>
            <a:ext cx="12192000" cy="1326321"/>
          </a:xfrm>
        </p:spPr>
        <p:txBody>
          <a:bodyPr/>
          <a:lstStyle/>
          <a:p>
            <a:r>
              <a:rPr lang="ru-RU" dirty="0" err="1" smtClean="0"/>
              <a:t>Тестування</a:t>
            </a:r>
            <a:r>
              <a:rPr lang="ru-RU" dirty="0" smtClean="0"/>
              <a:t> </a:t>
            </a:r>
            <a:r>
              <a:rPr lang="ru-RU" dirty="0" err="1" smtClean="0"/>
              <a:t>програмного</a:t>
            </a:r>
            <a:r>
              <a:rPr lang="ru-RU" dirty="0" smtClean="0"/>
              <a:t> </a:t>
            </a:r>
            <a:r>
              <a:rPr lang="ru-RU" dirty="0" err="1" smtClean="0"/>
              <a:t>забезпечення</a:t>
            </a:r>
            <a:r>
              <a:rPr lang="ru-RU" dirty="0" smtClean="0"/>
              <a:t> 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6664584"/>
              </p:ext>
            </p:extLst>
          </p:nvPr>
        </p:nvGraphicFramePr>
        <p:xfrm>
          <a:off x="913795" y="2508576"/>
          <a:ext cx="6992532" cy="379323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46340">
                  <a:extLst>
                    <a:ext uri="{9D8B030D-6E8A-4147-A177-3AD203B41FA5}">
                      <a16:colId xmlns:a16="http://schemas.microsoft.com/office/drawing/2014/main" val="3457142189"/>
                    </a:ext>
                  </a:extLst>
                </a:gridCol>
                <a:gridCol w="2451021">
                  <a:extLst>
                    <a:ext uri="{9D8B030D-6E8A-4147-A177-3AD203B41FA5}">
                      <a16:colId xmlns:a16="http://schemas.microsoft.com/office/drawing/2014/main" val="3712867318"/>
                    </a:ext>
                  </a:extLst>
                </a:gridCol>
                <a:gridCol w="1099926">
                  <a:extLst>
                    <a:ext uri="{9D8B030D-6E8A-4147-A177-3AD203B41FA5}">
                      <a16:colId xmlns:a16="http://schemas.microsoft.com/office/drawing/2014/main" val="3550555739"/>
                    </a:ext>
                  </a:extLst>
                </a:gridCol>
                <a:gridCol w="999740">
                  <a:extLst>
                    <a:ext uri="{9D8B030D-6E8A-4147-A177-3AD203B41FA5}">
                      <a16:colId xmlns:a16="http://schemas.microsoft.com/office/drawing/2014/main" val="3235172512"/>
                    </a:ext>
                  </a:extLst>
                </a:gridCol>
                <a:gridCol w="995505">
                  <a:extLst>
                    <a:ext uri="{9D8B030D-6E8A-4147-A177-3AD203B41FA5}">
                      <a16:colId xmlns:a16="http://schemas.microsoft.com/office/drawing/2014/main" val="4280404836"/>
                    </a:ext>
                  </a:extLst>
                </a:gridCol>
              </a:tblGrid>
              <a:tr h="5403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200">
                          <a:effectLst/>
                        </a:rPr>
                        <a:t>Назва помилки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67" marR="565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200">
                          <a:effectLst/>
                        </a:rPr>
                        <a:t>Короткий опис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67" marR="565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200">
                          <a:effectLst/>
                        </a:rPr>
                        <a:t>Компонент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67" marR="565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200">
                          <a:effectLst/>
                        </a:rPr>
                        <a:t>Критичність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67" marR="565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200">
                          <a:effectLst/>
                        </a:rPr>
                        <a:t>Пріоритет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67" marR="565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6638707"/>
                  </a:ext>
                </a:extLst>
              </a:tr>
              <a:tr h="16211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200" dirty="0">
                          <a:effectLst/>
                        </a:rPr>
                        <a:t>1. Персонаж продовжує взаємодію незалежно від обставин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67" marR="565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200" dirty="0">
                          <a:effectLst/>
                        </a:rPr>
                        <a:t>Навіть отримуючи шкоду від іншого персонажа, гравець продовжує взаємодію з обраним об'єктом, наприклад, відкриваючи сундук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67" marR="565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200" dirty="0">
                          <a:effectLst/>
                        </a:rPr>
                        <a:t>Система взаємодії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67" marR="565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200">
                          <a:effectLst/>
                        </a:rPr>
                        <a:t>S1 Блокуюча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67" marR="565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200">
                          <a:effectLst/>
                        </a:rPr>
                        <a:t>P1 Високий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67" marR="565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6091601"/>
                  </a:ext>
                </a:extLst>
              </a:tr>
              <a:tr h="280774">
                <a:tc grid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200" dirty="0">
                          <a:effectLst/>
                        </a:rPr>
                        <a:t>...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67" marR="565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220576"/>
                  </a:ext>
                </a:extLst>
              </a:tr>
              <a:tr h="13509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200">
                          <a:effectLst/>
                        </a:rPr>
                        <a:t>11. Гравець отримує штраф за одне порушення кілька разів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67" marR="565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200" dirty="0">
                          <a:effectLst/>
                        </a:rPr>
                        <a:t>Після порушення закону повний штраф додається кілька разів </a:t>
                      </a:r>
                      <a:r>
                        <a:rPr lang="uk-UA" sz="1200" dirty="0" smtClean="0">
                          <a:effectLst/>
                        </a:rPr>
                        <a:t>— </a:t>
                      </a:r>
                      <a:r>
                        <a:rPr lang="uk-UA" sz="1200" dirty="0">
                          <a:effectLst/>
                        </a:rPr>
                        <a:t>по одному на кожного охоронця, що почув подію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67" marR="565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200">
                          <a:effectLst/>
                        </a:rPr>
                        <a:t>Система персонажа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67" marR="565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200">
                          <a:effectLst/>
                        </a:rPr>
                        <a:t>S2 Критична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67" marR="565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200" dirty="0">
                          <a:effectLst/>
                        </a:rPr>
                        <a:t>P1 Високий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67" marR="565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5155855"/>
                  </a:ext>
                </a:extLst>
              </a:tr>
            </a:tbl>
          </a:graphicData>
        </a:graphic>
      </p:graphicFrame>
      <p:sp>
        <p:nvSpPr>
          <p:cNvPr id="7" name="Объект 2"/>
          <p:cNvSpPr txBox="1">
            <a:spLocks/>
          </p:cNvSpPr>
          <p:nvPr/>
        </p:nvSpPr>
        <p:spPr>
          <a:xfrm>
            <a:off x="7906327" y="1935920"/>
            <a:ext cx="4285673" cy="4922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uk-UA" sz="2800" dirty="0" smtClean="0">
                <a:effectLst/>
              </a:rPr>
              <a:t>Фрагмент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uk-UA" sz="2800" dirty="0" smtClean="0">
                <a:effectLst/>
              </a:rPr>
              <a:t>таблиці</a:t>
            </a:r>
            <a:endParaRPr lang="en-US" sz="2800" dirty="0" smtClean="0">
              <a:effectLst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 smtClean="0">
                <a:effectLst/>
              </a:rPr>
              <a:t>Bug Report</a:t>
            </a:r>
            <a:endParaRPr lang="uk-UA" sz="2800" dirty="0" smtClean="0">
              <a:effectLst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17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71045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74010" cy="6858000"/>
          </a:xfrm>
        </p:spPr>
        <p:txBody>
          <a:bodyPr vert="wordArtVert">
            <a:normAutofit/>
          </a:bodyPr>
          <a:lstStyle/>
          <a:p>
            <a:r>
              <a:rPr lang="uk-UA" sz="4000" dirty="0" smtClean="0"/>
              <a:t>Реліз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25" t="2844" r="3404" b="4852"/>
          <a:stretch/>
        </p:blipFill>
        <p:spPr>
          <a:xfrm>
            <a:off x="1274010" y="544103"/>
            <a:ext cx="10353761" cy="5769794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18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366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858000"/>
          </a:xfrm>
        </p:spPr>
        <p:txBody>
          <a:bodyPr>
            <a:normAutofit/>
          </a:bodyPr>
          <a:lstStyle/>
          <a:p>
            <a:r>
              <a:rPr lang="uk-UA" sz="4000" dirty="0" smtClean="0"/>
              <a:t>Дякую за увагу!</a:t>
            </a:r>
            <a:endParaRPr lang="ru-RU" sz="40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19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83343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Мета роботи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2096063"/>
            <a:ext cx="6900169" cy="3695136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uk-UA" sz="2800" dirty="0" smtClean="0">
                <a:effectLst/>
              </a:rPr>
              <a:t>Мета </a:t>
            </a:r>
            <a:r>
              <a:rPr lang="uk-UA" sz="2800" dirty="0">
                <a:effectLst/>
              </a:rPr>
              <a:t>розробки – </a:t>
            </a:r>
            <a:r>
              <a:rPr lang="uk-UA" sz="2800" dirty="0" err="1">
                <a:effectLst/>
              </a:rPr>
              <a:t>спроєктувати</a:t>
            </a:r>
            <a:r>
              <a:rPr lang="uk-UA" sz="2800" dirty="0">
                <a:effectLst/>
              </a:rPr>
              <a:t> та реалізувати ігровий застосунок, що поєднує відкритий ігровий світ, інтерактивні механіки, систему розвитку персонажа, бойову систему, діалогову взаємодію та </a:t>
            </a:r>
            <a:r>
              <a:rPr lang="uk-UA" sz="2800" dirty="0" err="1">
                <a:effectLst/>
              </a:rPr>
              <a:t>квестові</a:t>
            </a:r>
            <a:r>
              <a:rPr lang="uk-UA" sz="2800" dirty="0">
                <a:effectLst/>
              </a:rPr>
              <a:t> завдання</a:t>
            </a:r>
            <a:r>
              <a:rPr lang="uk-UA" sz="2800" dirty="0" smtClean="0">
                <a:effectLst/>
              </a:rPr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164" y="2572435"/>
            <a:ext cx="2742392" cy="2742392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2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7920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" sz="3600" dirty="0"/>
              <a:t>Аналіз </a:t>
            </a:r>
            <a:r>
              <a:rPr lang="uk" sz="3600" dirty="0" smtClean="0"/>
              <a:t>існуючих рішень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7197"/>
          <a:stretch/>
        </p:blipFill>
        <p:spPr>
          <a:xfrm>
            <a:off x="913795" y="3020291"/>
            <a:ext cx="4498142" cy="148068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094" y="2549917"/>
            <a:ext cx="4840460" cy="2421427"/>
          </a:xfrm>
          <a:prstGeom prst="rect">
            <a:avLst/>
          </a:prstGeo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6427094" y="4500969"/>
            <a:ext cx="4840460" cy="7226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uk-UA" dirty="0" err="1">
                <a:effectLst/>
              </a:rPr>
              <a:t>God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of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War</a:t>
            </a:r>
            <a:r>
              <a:rPr lang="uk-UA" dirty="0">
                <a:effectLst/>
              </a:rPr>
              <a:t>: </a:t>
            </a:r>
            <a:r>
              <a:rPr lang="uk-UA" dirty="0" err="1">
                <a:effectLst/>
              </a:rPr>
              <a:t>Ragnarok</a:t>
            </a:r>
            <a:endParaRPr lang="uk-UA" sz="2800" dirty="0" smtClean="0">
              <a:effectLst/>
            </a:endParaRP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913795" y="4424982"/>
            <a:ext cx="4498142" cy="874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uk-UA" dirty="0" err="1">
                <a:effectLst/>
              </a:rPr>
              <a:t>The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Elder</a:t>
            </a:r>
            <a:r>
              <a:rPr lang="uk-UA" dirty="0">
                <a:effectLst/>
              </a:rPr>
              <a:t> </a:t>
            </a:r>
            <a:r>
              <a:rPr lang="uk-UA" dirty="0" err="1">
                <a:effectLst/>
              </a:rPr>
              <a:t>Scrolls</a:t>
            </a:r>
            <a:r>
              <a:rPr lang="uk-UA" dirty="0">
                <a:effectLst/>
              </a:rPr>
              <a:t> V: </a:t>
            </a:r>
            <a:r>
              <a:rPr lang="uk-UA" dirty="0" err="1">
                <a:effectLst/>
              </a:rPr>
              <a:t>Skyrim</a:t>
            </a:r>
            <a:endParaRPr lang="uk-UA" sz="2800" dirty="0" smtClean="0">
              <a:effectLst/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3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01265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Постановка задачі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2096064"/>
            <a:ext cx="10446932" cy="4761936"/>
          </a:xfrm>
        </p:spPr>
        <p:txBody>
          <a:bodyPr>
            <a:noAutofit/>
          </a:bodyPr>
          <a:lstStyle/>
          <a:p>
            <a:pPr lvl="0"/>
            <a:r>
              <a:rPr lang="ru-RU" sz="2200" dirty="0" err="1"/>
              <a:t>Реалізація</a:t>
            </a:r>
            <a:r>
              <a:rPr lang="ru-RU" sz="2200" dirty="0"/>
              <a:t> </a:t>
            </a:r>
            <a:r>
              <a:rPr lang="ru-RU" sz="2200" dirty="0" err="1"/>
              <a:t>зручного</a:t>
            </a:r>
            <a:r>
              <a:rPr lang="ru-RU" sz="2200" dirty="0"/>
              <a:t> </a:t>
            </a:r>
            <a:r>
              <a:rPr lang="ru-RU" sz="2200" dirty="0" err="1"/>
              <a:t>переміщення</a:t>
            </a:r>
            <a:r>
              <a:rPr lang="ru-RU" sz="2200" dirty="0"/>
              <a:t> з </a:t>
            </a:r>
            <a:r>
              <a:rPr lang="ru-RU" sz="2200" dirty="0" err="1"/>
              <a:t>різними</a:t>
            </a:r>
            <a:r>
              <a:rPr lang="ru-RU" sz="2200" dirty="0"/>
              <a:t> режимами </a:t>
            </a:r>
            <a:r>
              <a:rPr lang="ru-RU" sz="2200" dirty="0" err="1"/>
              <a:t>руху</a:t>
            </a:r>
            <a:r>
              <a:rPr lang="ru-RU" sz="2200" dirty="0"/>
              <a:t>, </a:t>
            </a:r>
            <a:r>
              <a:rPr lang="ru-RU" sz="2200" dirty="0" err="1"/>
              <a:t>інтерактивною</a:t>
            </a:r>
            <a:r>
              <a:rPr lang="ru-RU" sz="2200" dirty="0"/>
              <a:t> камерою, </a:t>
            </a:r>
            <a:r>
              <a:rPr lang="ru-RU" sz="2200" dirty="0" err="1"/>
              <a:t>побудова</a:t>
            </a:r>
            <a:r>
              <a:rPr lang="ru-RU" sz="2200" dirty="0"/>
              <a:t> </a:t>
            </a:r>
            <a:r>
              <a:rPr lang="ru-RU" sz="2200" dirty="0" err="1"/>
              <a:t>інтерактивної</a:t>
            </a:r>
            <a:r>
              <a:rPr lang="ru-RU" sz="2200" dirty="0"/>
              <a:t> </a:t>
            </a:r>
            <a:r>
              <a:rPr lang="ru-RU" sz="2200" dirty="0" err="1"/>
              <a:t>карти</a:t>
            </a:r>
            <a:r>
              <a:rPr lang="ru-RU" sz="2200" dirty="0"/>
              <a:t> та </a:t>
            </a:r>
            <a:r>
              <a:rPr lang="ru-RU" sz="2200" dirty="0" err="1"/>
              <a:t>системи</a:t>
            </a:r>
            <a:r>
              <a:rPr lang="ru-RU" sz="2200" dirty="0"/>
              <a:t> </a:t>
            </a:r>
            <a:r>
              <a:rPr lang="ru-RU" sz="2200" dirty="0" err="1"/>
              <a:t>навігації</a:t>
            </a:r>
            <a:r>
              <a:rPr lang="ru-RU" sz="2200" dirty="0" smtClean="0"/>
              <a:t>.</a:t>
            </a:r>
          </a:p>
          <a:p>
            <a:pPr lvl="0"/>
            <a:r>
              <a:rPr lang="ru-RU" sz="2200" dirty="0" err="1"/>
              <a:t>Створення</a:t>
            </a:r>
            <a:r>
              <a:rPr lang="ru-RU" sz="2200" dirty="0"/>
              <a:t> </a:t>
            </a:r>
            <a:r>
              <a:rPr lang="ru-RU" sz="2200" dirty="0" err="1"/>
              <a:t>механізмів</a:t>
            </a:r>
            <a:r>
              <a:rPr lang="ru-RU" sz="2200" dirty="0"/>
              <a:t> </a:t>
            </a:r>
            <a:r>
              <a:rPr lang="ru-RU" sz="2200" dirty="0" err="1"/>
              <a:t>взаємодії</a:t>
            </a:r>
            <a:r>
              <a:rPr lang="ru-RU" sz="2200" dirty="0"/>
              <a:t> з </a:t>
            </a:r>
            <a:r>
              <a:rPr lang="ru-RU" sz="2200" dirty="0" err="1"/>
              <a:t>об’єктами</a:t>
            </a:r>
            <a:r>
              <a:rPr lang="ru-RU" sz="2200" dirty="0"/>
              <a:t> та </a:t>
            </a:r>
            <a:r>
              <a:rPr lang="en-US" sz="2200" dirty="0"/>
              <a:t>NPC, </a:t>
            </a:r>
            <a:r>
              <a:rPr lang="ru-RU" sz="2200" dirty="0" err="1"/>
              <a:t>впровадження</a:t>
            </a:r>
            <a:r>
              <a:rPr lang="ru-RU" sz="2200" dirty="0"/>
              <a:t> </a:t>
            </a:r>
            <a:r>
              <a:rPr lang="ru-RU" sz="2200" dirty="0" err="1"/>
              <a:t>діалогової</a:t>
            </a:r>
            <a:r>
              <a:rPr lang="ru-RU" sz="2200" dirty="0"/>
              <a:t> </a:t>
            </a:r>
            <a:r>
              <a:rPr lang="ru-RU" sz="2200" dirty="0" err="1"/>
              <a:t>системи</a:t>
            </a:r>
            <a:r>
              <a:rPr lang="ru-RU" sz="2200" dirty="0"/>
              <a:t>, </a:t>
            </a:r>
            <a:r>
              <a:rPr lang="ru-RU" sz="2200" dirty="0" err="1"/>
              <a:t>системи</a:t>
            </a:r>
            <a:r>
              <a:rPr lang="ru-RU" sz="2200" dirty="0"/>
              <a:t> </a:t>
            </a:r>
            <a:r>
              <a:rPr lang="ru-RU" sz="2200" dirty="0" err="1"/>
              <a:t>квестів</a:t>
            </a:r>
            <a:r>
              <a:rPr lang="ru-RU" sz="2200" dirty="0"/>
              <a:t> і </a:t>
            </a:r>
            <a:r>
              <a:rPr lang="ru-RU" sz="2200" dirty="0" err="1"/>
              <a:t>поведінки</a:t>
            </a:r>
            <a:r>
              <a:rPr lang="ru-RU" sz="2200" dirty="0"/>
              <a:t> </a:t>
            </a:r>
            <a:r>
              <a:rPr lang="en-US" sz="2200" dirty="0"/>
              <a:t>NPC </a:t>
            </a:r>
            <a:r>
              <a:rPr lang="ru-RU" sz="2200" dirty="0"/>
              <a:t>на </a:t>
            </a:r>
            <a:r>
              <a:rPr lang="ru-RU" sz="2200" dirty="0" err="1"/>
              <a:t>базі</a:t>
            </a:r>
            <a:r>
              <a:rPr lang="ru-RU" sz="2200" dirty="0"/>
              <a:t> штучного </a:t>
            </a:r>
            <a:r>
              <a:rPr lang="ru-RU" sz="2200" dirty="0" err="1"/>
              <a:t>інтелекту</a:t>
            </a:r>
            <a:r>
              <a:rPr lang="ru-RU" sz="2200" dirty="0" smtClean="0"/>
              <a:t>.</a:t>
            </a:r>
          </a:p>
          <a:p>
            <a:pPr lvl="0"/>
            <a:r>
              <a:rPr lang="ru-RU" sz="2200" dirty="0" err="1"/>
              <a:t>Розробка</a:t>
            </a:r>
            <a:r>
              <a:rPr lang="ru-RU" sz="2200" dirty="0"/>
              <a:t> </a:t>
            </a:r>
            <a:r>
              <a:rPr lang="ru-RU" sz="2200" dirty="0" err="1"/>
              <a:t>бойової</a:t>
            </a:r>
            <a:r>
              <a:rPr lang="ru-RU" sz="2200" dirty="0"/>
              <a:t> </a:t>
            </a:r>
            <a:r>
              <a:rPr lang="ru-RU" sz="2200" dirty="0" err="1"/>
              <a:t>системи</a:t>
            </a:r>
            <a:r>
              <a:rPr lang="ru-RU" sz="2200" dirty="0"/>
              <a:t> (</a:t>
            </a:r>
            <a:r>
              <a:rPr lang="ru-RU" sz="2200" dirty="0" err="1"/>
              <a:t>рукопашний</a:t>
            </a:r>
            <a:r>
              <a:rPr lang="ru-RU" sz="2200" dirty="0"/>
              <a:t>, </a:t>
            </a:r>
            <a:r>
              <a:rPr lang="ru-RU" sz="2200" dirty="0" err="1"/>
              <a:t>ближній</a:t>
            </a:r>
            <a:r>
              <a:rPr lang="ru-RU" sz="2200" dirty="0"/>
              <a:t>, </a:t>
            </a:r>
            <a:r>
              <a:rPr lang="ru-RU" sz="2200" dirty="0" err="1"/>
              <a:t>дальній</a:t>
            </a:r>
            <a:r>
              <a:rPr lang="ru-RU" sz="2200" dirty="0"/>
              <a:t> </a:t>
            </a:r>
            <a:r>
              <a:rPr lang="ru-RU" sz="2200" dirty="0" err="1"/>
              <a:t>бій</a:t>
            </a:r>
            <a:r>
              <a:rPr lang="ru-RU" sz="2200" dirty="0"/>
              <a:t>), </a:t>
            </a:r>
            <a:r>
              <a:rPr lang="ru-RU" sz="2200" dirty="0" err="1"/>
              <a:t>механік</a:t>
            </a:r>
            <a:r>
              <a:rPr lang="ru-RU" sz="2200" dirty="0"/>
              <a:t> </a:t>
            </a:r>
            <a:r>
              <a:rPr lang="ru-RU" sz="2200" dirty="0" err="1"/>
              <a:t>прихованості</a:t>
            </a:r>
            <a:r>
              <a:rPr lang="ru-RU" sz="2200" dirty="0"/>
              <a:t> й </a:t>
            </a:r>
            <a:r>
              <a:rPr lang="ru-RU" sz="2200" dirty="0" err="1"/>
              <a:t>крадіжок</a:t>
            </a:r>
            <a:r>
              <a:rPr lang="ru-RU" sz="2200" dirty="0"/>
              <a:t> </a:t>
            </a:r>
            <a:r>
              <a:rPr lang="ru-RU" sz="2200" dirty="0" err="1"/>
              <a:t>із</a:t>
            </a:r>
            <a:r>
              <a:rPr lang="ru-RU" sz="2200" dirty="0"/>
              <a:t> </a:t>
            </a:r>
            <a:r>
              <a:rPr lang="ru-RU" sz="2200" dirty="0" err="1"/>
              <a:t>реалістичною</a:t>
            </a:r>
            <a:r>
              <a:rPr lang="ru-RU" sz="2200" dirty="0"/>
              <a:t> </a:t>
            </a:r>
            <a:r>
              <a:rPr lang="ru-RU" sz="2200" dirty="0" err="1"/>
              <a:t>поведінкою</a:t>
            </a:r>
            <a:r>
              <a:rPr lang="ru-RU" sz="2200" dirty="0"/>
              <a:t> </a:t>
            </a:r>
            <a:r>
              <a:rPr lang="ru-RU" sz="2200" dirty="0" err="1"/>
              <a:t>ворогів</a:t>
            </a:r>
            <a:r>
              <a:rPr lang="ru-RU" sz="2200" dirty="0" smtClean="0"/>
              <a:t>.</a:t>
            </a:r>
          </a:p>
          <a:p>
            <a:pPr lvl="0"/>
            <a:r>
              <a:rPr lang="ru-RU" sz="2200" dirty="0" err="1"/>
              <a:t>Розробка</a:t>
            </a:r>
            <a:r>
              <a:rPr lang="ru-RU" sz="2200" dirty="0"/>
              <a:t> </a:t>
            </a:r>
            <a:r>
              <a:rPr lang="ru-RU" sz="2200" dirty="0" err="1"/>
              <a:t>інвентарю</a:t>
            </a:r>
            <a:r>
              <a:rPr lang="ru-RU" sz="2200" dirty="0"/>
              <a:t>, </a:t>
            </a:r>
            <a:r>
              <a:rPr lang="ru-RU" sz="2200" dirty="0" err="1"/>
              <a:t>екіпірування</a:t>
            </a:r>
            <a:r>
              <a:rPr lang="ru-RU" sz="2200" dirty="0"/>
              <a:t>, характеристик персонажа, </a:t>
            </a:r>
            <a:r>
              <a:rPr lang="ru-RU" sz="2200" dirty="0" err="1"/>
              <a:t>навичок</a:t>
            </a:r>
            <a:r>
              <a:rPr lang="ru-RU" sz="2200" dirty="0"/>
              <a:t>, </a:t>
            </a:r>
            <a:r>
              <a:rPr lang="ru-RU" sz="2200" dirty="0" err="1"/>
              <a:t>прогресії</a:t>
            </a:r>
            <a:r>
              <a:rPr lang="ru-RU" sz="2200" dirty="0"/>
              <a:t>, </a:t>
            </a:r>
            <a:r>
              <a:rPr lang="ru-RU" sz="2200" dirty="0" err="1"/>
              <a:t>системи</a:t>
            </a:r>
            <a:r>
              <a:rPr lang="ru-RU" sz="2200" dirty="0"/>
              <a:t> </a:t>
            </a:r>
            <a:r>
              <a:rPr lang="ru-RU" sz="2200" dirty="0" err="1"/>
              <a:t>збереження</a:t>
            </a:r>
            <a:r>
              <a:rPr lang="ru-RU" sz="2200" dirty="0"/>
              <a:t> </a:t>
            </a:r>
            <a:r>
              <a:rPr lang="ru-RU" sz="2200" dirty="0" err="1"/>
              <a:t>гри</a:t>
            </a:r>
            <a:r>
              <a:rPr lang="ru-RU" sz="2200" dirty="0"/>
              <a:t> та </a:t>
            </a:r>
            <a:r>
              <a:rPr lang="ru-RU" sz="2200" dirty="0" err="1"/>
              <a:t>інтерфейсу</a:t>
            </a:r>
            <a:r>
              <a:rPr lang="ru-RU" sz="2200" dirty="0"/>
              <a:t> </a:t>
            </a:r>
            <a:r>
              <a:rPr lang="ru-RU" sz="2200" dirty="0" err="1"/>
              <a:t>користувача</a:t>
            </a:r>
            <a:r>
              <a:rPr lang="ru-RU" sz="2200" dirty="0"/>
              <a:t>.</a:t>
            </a:r>
            <a:endParaRPr lang="ru-RU" sz="2200" dirty="0">
              <a:effectLst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4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06215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Вибір технологій розробки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705" y="3296762"/>
            <a:ext cx="1380083" cy="1676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775" y="5124009"/>
            <a:ext cx="1003381" cy="113005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521" y="2561261"/>
            <a:ext cx="1184066" cy="118406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00" b="91786" l="7500" r="903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16" y="3642189"/>
            <a:ext cx="1620000" cy="1620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667" b="96444" l="3556" r="95556">
                        <a14:foregroundMark x1="75556" y1="35111" x2="75556" y2="3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563" y="1708928"/>
            <a:ext cx="1444366" cy="144436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877" y="2227532"/>
            <a:ext cx="1620000" cy="162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51" y="5084764"/>
            <a:ext cx="1169303" cy="116930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16" y="3920079"/>
            <a:ext cx="1301799" cy="106422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443" y="3680764"/>
            <a:ext cx="2808000" cy="280800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243" y="1942562"/>
            <a:ext cx="2192400" cy="219240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706" y="3296762"/>
            <a:ext cx="1380083" cy="167640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776" y="5124009"/>
            <a:ext cx="1003381" cy="1130058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522" y="2561261"/>
            <a:ext cx="1184066" cy="1184066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878" y="2227532"/>
            <a:ext cx="1620000" cy="1620000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52" y="5084764"/>
            <a:ext cx="1169303" cy="11693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5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99733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6" y="26511"/>
            <a:ext cx="10353761" cy="1326321"/>
          </a:xfrm>
        </p:spPr>
        <p:txBody>
          <a:bodyPr/>
          <a:lstStyle/>
          <a:p>
            <a:r>
              <a:rPr lang="uk-UA" dirty="0" err="1" smtClean="0"/>
              <a:t>Проєктування</a:t>
            </a:r>
            <a:r>
              <a:rPr lang="uk-UA" dirty="0" smtClean="0"/>
              <a:t> системи (1)</a:t>
            </a:r>
            <a:endParaRPr lang="ru-RU" dirty="0"/>
          </a:p>
        </p:txBody>
      </p:sp>
      <p:pic>
        <p:nvPicPr>
          <p:cNvPr id="1026" name="Picture 2" descr="https://img.plantuml.biz/plantuml/png/jLPRQjjG4FqNQ0-3Vz9-kAMFhn9Cbj0j25jD3QuDYW8jeI3RDA5GQaYBeFr9eHjGL2jMvDSMvcuXA-cvLx9gAv9gnxP_BDqxEdFct3CZ7PtOXcMVlclfMijyOvFT8Qjv_DQcHjCowtQpqzOresvtBAhmD-6mnpu7ubnygP1nGgzRnWVJqZLTEwXkzGC0FNj2V0LmXmEU25Tynl-KfsAWQvAAqJvkcM2H6qAYJ-mBbuSSOJSKFPuXea-YAvT5JxWLEjCreaS503oNomYVOS7Z6_OUn-6_UPxKFGP-4XnXOQ9mPk9h4dZ98TPdAdqN1Bm5DTp8HRu6DvTz4cwI3Sa19Ccn3v2FkXOBIjLgRJEY6mGdu5kofLTqUDXirrkd3RDMon1VIxATUEOvF7F98z3w3l0P3r4zSeq8rzTtpWyiHwgu2OTOaxOG5_c-AeGvA0NvPolbFgn0ePwINaasL4KlZZZsILuYH47oiHZ8BAMHaJnCa0Zu5XG2fVJICyjDe8X8wdYGnpAEiEadftcRvxbrgbWhBFNP9ZMKscezuTQBMq1kebQMt4uS_08EFeS6lZIKJ2uSUagorq1j3lQEw6FJoxFiJzNSIzkascq9IWw4fAG2H9wa3YuIOz7zVvHwmtj9n61b0eO0yTBva_M5F8l_0EGCfR8AyZsQDVPMnMtr-Ch0VP0uMUFjZiuEfDvBLxn4L_n2-uwGEtwPHwJUOFBsGjwkTa9vRDhKc0QO0LEKtOs7pxsFWbIuJwfzF3NvWrIbS046NL0yD56djfgjy5FYIcvBrEKtT8QfcykpvEjWRuptdY8jvC6gAE-PxssptOYjTuGhzJ7x5m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012" y="1354241"/>
            <a:ext cx="7067328" cy="550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6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7834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5011358" cy="6872601"/>
          </a:xfrm>
        </p:spPr>
        <p:txBody>
          <a:bodyPr/>
          <a:lstStyle/>
          <a:p>
            <a:r>
              <a:rPr lang="uk-UA" dirty="0" err="1"/>
              <a:t>Проєктування</a:t>
            </a:r>
            <a:r>
              <a:rPr lang="uk-UA" dirty="0"/>
              <a:t> системи (2)</a:t>
            </a:r>
            <a:endParaRPr lang="ru-RU" dirty="0"/>
          </a:p>
        </p:txBody>
      </p:sp>
      <p:pic>
        <p:nvPicPr>
          <p:cNvPr id="5" name="Picture 6" descr="https://img.plantuml.biz/plantuml/png/jLVBRjf05DrRyZzSiMcpeBi-5Q58tLVv1GHkYaH18ewKggh4GxGRb2XfH7QDglw0mzC1OdxXpX_rp7WmDjZK0PeLchbpphdtdZlZ79tQ-Pfzzhbi6cNheqrsbMgbaqys5Kirgs2NgXNJo1ViQeqo_5FKsU4U3yLtqSbG_fIEo_alLiqqJEDPTgS_0D3B5yI_H5rqnGq_YgPeWShXH_o-D0qf9byvALlGaH14eaMYmJtiDKKtGrzDW-Wvtq5ldOVSvwcuv07nX1q0DDbTHhSE_DXhTh7j8TuL3OGiaEKYptYEamrsY0SIYsHWd905M03XOMyA2LfcKqBqG3N0xd8T1106gg64vHvXtGdaYYvWlvc6NtBAPdDFo2rjf8RTkt9wHuU7rhbjLOgvt4eEUwlvNapu2YQy0l63J5rqGGksswZ_rlS3i-baPFwBD1oLqqIRuWfbytWIyMqePBN16_4sRck0ZNmhRTbB0L-ZW7UgcMtb7f2YGcYiw4Ihc12aJJPHTmsAooDawAvDyqnb7fvykJh2wenu7eM6PnfwW19w56RpOXkn8--E0CbkM5N-Frhw1YszvZ5iSmFvdh8ygCVquVWzoHcOg4V17rxa5-rpyac_qT6peKPxueToAj9IOwQk78_x_WsZC3PqD82LjKHDISh0pu4oMoTqyXwYwduRvhXZkg13MyACaD4-I7XDHgA51SaybQS2NgLoSM4wwCuKL5h9t2y5FyGQBLtUQID3racPgB9GgL8ednMjfDlwYQNUxbpI8xTRoLVJsyk8lCM8_57ZAnEGjTL9ZlbUonyjdajfSospZnrFN4G7PdkSO7X-OxcdtjJGqotTefmIW_Mlxv-P31GNf9xZ5X1SVU9M2PNzQggI1vy4Kf8hJPYQMRIHxa0UyG_73CSsUMrpIjFjdjowsT9z-yJM-sdnIugrmgwhEi9xeVu9-0i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357" y="-1"/>
            <a:ext cx="718064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6"/>
          <p:cNvSpPr txBox="1">
            <a:spLocks/>
          </p:cNvSpPr>
          <p:nvPr/>
        </p:nvSpPr>
        <p:spPr>
          <a:xfrm>
            <a:off x="700374" y="5883274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E602FF6-E9F8-4DB3-A0C9-EA3DB7F4A113}" type="slidenum">
              <a:rPr lang="ru-RU" sz="2000" smtClean="0"/>
              <a:pPr algn="l"/>
              <a:t>7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17409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64086" y="0"/>
            <a:ext cx="6327914" cy="6858000"/>
          </a:xfrm>
        </p:spPr>
        <p:txBody>
          <a:bodyPr/>
          <a:lstStyle/>
          <a:p>
            <a:r>
              <a:rPr lang="uk-UA" dirty="0" smtClean="0"/>
              <a:t>Архітектура</a:t>
            </a:r>
            <a:br>
              <a:rPr lang="uk-UA" dirty="0" smtClean="0"/>
            </a:br>
            <a:r>
              <a:rPr lang="uk-UA" dirty="0" smtClean="0"/>
              <a:t>Системи</a:t>
            </a:r>
            <a:endParaRPr lang="ru-RU" dirty="0"/>
          </a:p>
        </p:txBody>
      </p:sp>
      <p:pic>
        <p:nvPicPr>
          <p:cNvPr id="3074" name="Picture 2" descr="https://img.plantuml.biz/plantuml/png/XLN1QXin4BthAqGkRG-5kkTI4b88FhIqz5XoK1pXcAnNOIqRGYdO2KrwgabRR79fAVc1pIPE73jsVc7q2_cIpaYsT-NrKe5XTwLvRsRU6tczeKMac_M0CQqEk5PyHscjwdot5icAhgcGiIVy-TBYS64wfiTD3wvC6wQGq4i7XlZr20Pm3qF-jFJOFYkzV9OBPWUYiY-gagz17ovXW003kC7V12QckyP5Wsy40V_C6ES-DOUJ__6LV3w4IDd-s50269YEvTaITUc8V2eEln5zGaIOKm7LYooLXKYfVkB9Eppx06DwicIRAY8oRjSd-9k1Z3cUn4OWpnHfOsn7lCqpYyBtH2GgMaO52EOO7h2q65CUeowscNbOFBiC_3uGXpBQLA6EL504_iqScMDpQdjo1LDIVc9tgRuHRNgmLiHoKQq9t49iVk7B5AvDp_INKog7MATmzYj8Y2fCo3JuASOIktcCbWorYWwBig269EHWZ3zPbSKxqQfLXPV46MPyPsqH-wRmvKf5K_KTeGirHxs6vgl3ezRIfkbj-nWVjHI1tYi2mGPYyDWwkmT9JeOtDH6eQbCMnO-eZOvuEPh2FpHbmnNmnSt9wZxYfrDCOSH93bVPOjJ86rJ7VYqWVrcS7Cfj_YfmKQ8b6ORa0kwj-D_jeRSoRAwwf-mezo5vR9-RBbACS7XNdC78fO4dWrfhtwIoC6zG4ETrPYOtofcs-LkB9yvVOJvPRsUsxABzcMLOwhuPeZ-dSraNX3Xk6UWvMZe53dV-VMugAsysxuLTg2a_i6DZxCIrxJMsvT8Q3Tl8h9gkKhpN6Cda0EXEPIJ8B2tKdAtBS1V_O_u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24"/>
            <a:ext cx="5864087" cy="685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8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17995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Структура зберігання предметів</a:t>
            </a:r>
            <a:endParaRPr lang="ru-RU" dirty="0"/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9568872" y="1935921"/>
            <a:ext cx="2623127" cy="489898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 err="1" smtClean="0"/>
              <a:t>Struct</a:t>
            </a:r>
            <a:endParaRPr lang="en-US" sz="3200" dirty="0" smtClean="0"/>
          </a:p>
          <a:p>
            <a:pPr marL="0" indent="0" algn="ctr">
              <a:buNone/>
            </a:pPr>
            <a:r>
              <a:rPr lang="en-US" sz="3200" dirty="0" smtClean="0"/>
              <a:t>Item</a:t>
            </a:r>
          </a:p>
          <a:p>
            <a:pPr marL="0" indent="0" algn="ctr">
              <a:buNone/>
            </a:pPr>
            <a:r>
              <a:rPr lang="en-US" sz="3200" dirty="0" smtClean="0"/>
              <a:t>Info</a:t>
            </a:r>
            <a:endParaRPr lang="ru-RU" sz="3200" dirty="0"/>
          </a:p>
        </p:txBody>
      </p:sp>
      <p:pic>
        <p:nvPicPr>
          <p:cNvPr id="9" name="Рисунок 8" descr="C:\Users\Влад\Desktop\TP8zRuCm48Pt_mhlLQPk6QgWq84X7HAap1SuY1L_KD-Xjghwtmi72QPID_putlDpDZjYYDmxgrHbWKWNZ4v_AwsVz1iur5jD78rlXUH8LJGTc-3N6-LNzwTq7uW7OZpByeoclOwWiG4cT6AeRd2nO_0IWXLOLDAwn4_k8mew85q7z9mVGerJrLvKjo8ht-hdxdz6w88lV1FcAN9mq6AYal5u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2557178"/>
            <a:ext cx="8655078" cy="365647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2FF6-E9F8-4DB3-A0C9-EA3DB7F4A113}" type="slidenum">
              <a:rPr lang="ru-RU" sz="2000" smtClean="0"/>
              <a:t>9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01856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TM04033921[[fn=Дамаск]]</Template>
  <TotalTime>671</TotalTime>
  <Words>357</Words>
  <Application>Microsoft Office PowerPoint</Application>
  <PresentationFormat>Широкоэкранный</PresentationFormat>
  <Paragraphs>81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Bookman Old Style</vt:lpstr>
      <vt:lpstr>Calibri</vt:lpstr>
      <vt:lpstr>Cambria Math</vt:lpstr>
      <vt:lpstr>Rockwell</vt:lpstr>
      <vt:lpstr>Times New Roman</vt:lpstr>
      <vt:lpstr>Damask</vt:lpstr>
      <vt:lpstr>Ігровий програмний застосунок в жанрі Open-World RPG «Northpoint»</vt:lpstr>
      <vt:lpstr>Мета роботи</vt:lpstr>
      <vt:lpstr>Аналіз існуючих рішень</vt:lpstr>
      <vt:lpstr>Постановка задачі</vt:lpstr>
      <vt:lpstr>Вибір технологій розробки</vt:lpstr>
      <vt:lpstr>Проєктування системи (1)</vt:lpstr>
      <vt:lpstr>Проєктування системи (2)</vt:lpstr>
      <vt:lpstr>Архітектура Системи</vt:lpstr>
      <vt:lpstr>Структура зберігання предметів</vt:lpstr>
      <vt:lpstr>Формула покращення рівня</vt:lpstr>
      <vt:lpstr>Розробка інтерфейсу</vt:lpstr>
      <vt:lpstr>Розробка ігрового рівня</vt:lpstr>
      <vt:lpstr>Кодування Переміщення гравця</vt:lpstr>
      <vt:lpstr>Реалізація «життя» ШІ</vt:lpstr>
      <vt:lpstr>Runtime-Вікно діалогу</vt:lpstr>
      <vt:lpstr>Бойовий Інтерфейс</vt:lpstr>
      <vt:lpstr>Тестування програмного забезпечення </vt:lpstr>
      <vt:lpstr>Реліз</vt:lpstr>
      <vt:lpstr>Дякую за увагу!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</dc:creator>
  <cp:lastModifiedBy>Влад</cp:lastModifiedBy>
  <cp:revision>26</cp:revision>
  <dcterms:created xsi:type="dcterms:W3CDTF">2025-06-12T15:16:17Z</dcterms:created>
  <dcterms:modified xsi:type="dcterms:W3CDTF">2025-06-14T13:57:17Z</dcterms:modified>
</cp:coreProperties>
</file>